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6858000" cx="12192000"/>
  <p:notesSz cx="6858000" cy="9144000"/>
  <p:embeddedFontLst>
    <p:embeddedFont>
      <p:font typeface="Ubuntu Light"/>
      <p:regular r:id="rId30"/>
      <p:bold r:id="rId31"/>
      <p:italic r:id="rId32"/>
      <p:boldItalic r:id="rId33"/>
    </p:embeddedFont>
    <p:embeddedFont>
      <p:font typeface="Ubuntu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38" roundtripDataSignature="AMtx7mjWSBl+zneBK5tzAbm1HiaiHBHn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F6F1354-B00B-4CB6-B3F2-954EB3E862FD}">
  <a:tblStyle styleId="{6F6F1354-B00B-4CB6-B3F2-954EB3E862F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AE9FF"/>
          </a:solidFill>
        </a:fill>
      </a:tcStyle>
    </a:wholeTbl>
    <a:band1H>
      <a:tcTxStyle/>
      <a:tcStyle>
        <a:fill>
          <a:solidFill>
            <a:srgbClr val="D3D1FF"/>
          </a:solidFill>
        </a:fill>
      </a:tcStyle>
    </a:band1H>
    <a:band2H>
      <a:tcTxStyle/>
    </a:band2H>
    <a:band1V>
      <a:tcTxStyle/>
      <a:tcStyle>
        <a:fill>
          <a:solidFill>
            <a:srgbClr val="D3D1FF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UbuntuLight-bold.fntdata"/><Relationship Id="rId30" Type="http://schemas.openxmlformats.org/officeDocument/2006/relationships/font" Target="fonts/UbuntuLight-regular.fntdata"/><Relationship Id="rId11" Type="http://schemas.openxmlformats.org/officeDocument/2006/relationships/slide" Target="slides/slide5.xml"/><Relationship Id="rId33" Type="http://schemas.openxmlformats.org/officeDocument/2006/relationships/font" Target="fonts/Ubuntu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UbuntuLight-italic.fntdata"/><Relationship Id="rId13" Type="http://schemas.openxmlformats.org/officeDocument/2006/relationships/slide" Target="slides/slide7.xml"/><Relationship Id="rId35" Type="http://schemas.openxmlformats.org/officeDocument/2006/relationships/font" Target="fonts/Ubuntu-bold.fntdata"/><Relationship Id="rId12" Type="http://schemas.openxmlformats.org/officeDocument/2006/relationships/slide" Target="slides/slide6.xml"/><Relationship Id="rId34" Type="http://schemas.openxmlformats.org/officeDocument/2006/relationships/font" Target="fonts/Ubuntu-regular.fntdata"/><Relationship Id="rId15" Type="http://schemas.openxmlformats.org/officeDocument/2006/relationships/slide" Target="slides/slide9.xml"/><Relationship Id="rId37" Type="http://schemas.openxmlformats.org/officeDocument/2006/relationships/font" Target="fonts/Ubuntu-boldItalic.fntdata"/><Relationship Id="rId14" Type="http://schemas.openxmlformats.org/officeDocument/2006/relationships/slide" Target="slides/slide8.xml"/><Relationship Id="rId36" Type="http://schemas.openxmlformats.org/officeDocument/2006/relationships/font" Target="fonts/Ubuntu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customschemas.google.com/relationships/presentationmetadata" Target="meta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" name="Google Shape;23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6" name="Google Shape;266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8" name="Google Shape;28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9" name="Google Shape;299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3" name="Google Shape;313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5" name="Google Shape;325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6" name="Google Shape;336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9" name="Google Shape;34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" name="Google Shape;120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9.png"/><Relationship Id="rId6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16.png"/><Relationship Id="rId7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9.png"/><Relationship Id="rId7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21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30.png"/><Relationship Id="rId7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31.png"/><Relationship Id="rId7" Type="http://schemas.openxmlformats.org/officeDocument/2006/relationships/image" Target="../media/image36.png"/><Relationship Id="rId8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hyperlink" Target="https://lenguajehtml.com/html/formularios/etiqueta-html-input-checkbox-radio/" TargetMode="External"/><Relationship Id="rId10" Type="http://schemas.openxmlformats.org/officeDocument/2006/relationships/hyperlink" Target="https://lenguajehtml.com/html/formularios/etiqueta-html-input-fechas/" TargetMode="External"/><Relationship Id="rId13" Type="http://schemas.openxmlformats.org/officeDocument/2006/relationships/hyperlink" Target="https://lenguajehtml.com/html/formularios/etiqueta-html-select/" TargetMode="External"/><Relationship Id="rId12" Type="http://schemas.openxmlformats.org/officeDocument/2006/relationships/hyperlink" Target="https://lenguajehtml.com/html/formularios/etiqueta-html-select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hyperlink" Target="https://lenguajehtml.com/html/formularios/etiqueta-html-input-numeros/" TargetMode="External"/><Relationship Id="rId15" Type="http://schemas.openxmlformats.org/officeDocument/2006/relationships/hyperlink" Target="https://lenguajehtml.com/html/formularios/etiqueta-html-input-color/" TargetMode="External"/><Relationship Id="rId14" Type="http://schemas.openxmlformats.org/officeDocument/2006/relationships/hyperlink" Target="https://lenguajehtml.com/html/formularios/etiqueta-html-datalist/" TargetMode="External"/><Relationship Id="rId16" Type="http://schemas.openxmlformats.org/officeDocument/2006/relationships/hyperlink" Target="https://lenguajehtml.com/html/formularios/etiqueta-html-input-file/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24.png"/><Relationship Id="rId7" Type="http://schemas.openxmlformats.org/officeDocument/2006/relationships/hyperlink" Target="https://lenguajehtml.com/html/formularios/etiqueta-html-input/" TargetMode="External"/><Relationship Id="rId8" Type="http://schemas.openxmlformats.org/officeDocument/2006/relationships/hyperlink" Target="https://lenguajehtml.com/html/formularios/etiqueta-html-textare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E4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214" y="2250076"/>
            <a:ext cx="4333940" cy="187804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3282905" y="4128116"/>
            <a:ext cx="56261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Somos un </a:t>
            </a:r>
            <a:r>
              <a:rPr b="0" i="0" lang="es-CO" sz="1800" u="none" cap="none" strike="noStrike">
                <a:solidFill>
                  <a:schemeClr val="lt1"/>
                </a:solidFill>
                <a:highlight>
                  <a:srgbClr val="6B5CFF"/>
                </a:highlight>
                <a:latin typeface="Ubuntu Light"/>
                <a:ea typeface="Ubuntu Light"/>
                <a:cs typeface="Ubuntu Light"/>
                <a:sym typeface="Ubuntu Light"/>
              </a:rPr>
              <a:t>ecosistema</a:t>
            </a:r>
            <a:r>
              <a:rPr b="0" i="0" lang="es-CO" sz="1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 de desarrolladores de software</a:t>
            </a:r>
            <a:endParaRPr b="0" i="0" sz="1800" u="none" cap="none" strike="noStrike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5"/>
          <p:cNvPicPr preferRelativeResize="0"/>
          <p:nvPr/>
        </p:nvPicPr>
        <p:blipFill rotWithShape="1">
          <a:blip r:embed="rId3">
            <a:alphaModFix/>
          </a:blip>
          <a:srcRect b="0" l="0" r="9183" t="0"/>
          <a:stretch/>
        </p:blipFill>
        <p:spPr>
          <a:xfrm>
            <a:off x="4041195" y="0"/>
            <a:ext cx="8150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729300" y="1977737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/>
          <p:nvPr/>
        </p:nvSpPr>
        <p:spPr>
          <a:xfrm>
            <a:off x="427464" y="221224"/>
            <a:ext cx="4319618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Formularios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5"/>
          <p:cNvSpPr txBox="1"/>
          <p:nvPr/>
        </p:nvSpPr>
        <p:spPr>
          <a:xfrm>
            <a:off x="427464" y="1011794"/>
            <a:ext cx="421985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Sintaxis básica de un formulario</a:t>
            </a:r>
            <a:endParaRPr/>
          </a:p>
        </p:txBody>
      </p:sp>
      <p:pic>
        <p:nvPicPr>
          <p:cNvPr id="200" name="Google Shape;20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0106" y="2910848"/>
            <a:ext cx="7631788" cy="16056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5"/>
          <p:cNvSpPr txBox="1"/>
          <p:nvPr/>
        </p:nvSpPr>
        <p:spPr>
          <a:xfrm flipH="1">
            <a:off x="427464" y="5166876"/>
            <a:ext cx="344957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Se pide al usuario su nombre con la etiqueta </a:t>
            </a:r>
            <a:r>
              <a:rPr b="0" i="0" lang="es-CO" sz="1600" u="none" cap="none" strike="noStrike">
                <a:solidFill>
                  <a:srgbClr val="181E4B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&lt;input type="text"&gt;</a:t>
            </a:r>
            <a:endParaRPr b="0" i="0" sz="1600" u="none" cap="none" strike="noStrike">
              <a:solidFill>
                <a:srgbClr val="181E4B"/>
              </a:solidFill>
              <a:highlight>
                <a:srgbClr val="FF00FF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2" name="Google Shape;202;p5"/>
          <p:cNvSpPr txBox="1"/>
          <p:nvPr/>
        </p:nvSpPr>
        <p:spPr>
          <a:xfrm flipH="1">
            <a:off x="6107138" y="4920655"/>
            <a:ext cx="2079764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Botón para permitir enviar el formulario con la etiqueta </a:t>
            </a:r>
            <a:r>
              <a:rPr b="0" i="0" lang="es-CO" sz="1600" u="none" cap="none" strike="noStrike">
                <a:solidFill>
                  <a:srgbClr val="181E4B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&lt;input type="submit"&gt;</a:t>
            </a:r>
            <a:endParaRPr b="0" i="0" sz="1600" u="none" cap="none" strike="noStrike">
              <a:solidFill>
                <a:srgbClr val="181E4B"/>
              </a:solidFill>
              <a:highlight>
                <a:srgbClr val="FF00FF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203" name="Google Shape;203;p5"/>
          <p:cNvCxnSpPr>
            <a:endCxn id="202" idx="0"/>
          </p:cNvCxnSpPr>
          <p:nvPr/>
        </p:nvCxnSpPr>
        <p:spPr>
          <a:xfrm>
            <a:off x="6084720" y="3964855"/>
            <a:ext cx="1062300" cy="955800"/>
          </a:xfrm>
          <a:prstGeom prst="straightConnector1">
            <a:avLst/>
          </a:prstGeom>
          <a:noFill/>
          <a:ln cap="flat" cmpd="sng" w="76200">
            <a:solidFill>
              <a:srgbClr val="F8200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4" name="Google Shape;204;p5"/>
          <p:cNvCxnSpPr>
            <a:endCxn id="201" idx="0"/>
          </p:cNvCxnSpPr>
          <p:nvPr/>
        </p:nvCxnSpPr>
        <p:spPr>
          <a:xfrm flipH="1">
            <a:off x="2152254" y="3547176"/>
            <a:ext cx="814500" cy="1619700"/>
          </a:xfrm>
          <a:prstGeom prst="straightConnector1">
            <a:avLst/>
          </a:prstGeom>
          <a:noFill/>
          <a:ln cap="flat" cmpd="sng" w="76200">
            <a:solidFill>
              <a:srgbClr val="F8200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6"/>
          <p:cNvPicPr preferRelativeResize="0"/>
          <p:nvPr/>
        </p:nvPicPr>
        <p:blipFill rotWithShape="1">
          <a:blip r:embed="rId3">
            <a:alphaModFix/>
          </a:blip>
          <a:srcRect b="0" l="0" r="40739" t="0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6"/>
          <p:cNvSpPr txBox="1"/>
          <p:nvPr/>
        </p:nvSpPr>
        <p:spPr>
          <a:xfrm>
            <a:off x="427464" y="341849"/>
            <a:ext cx="3395236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Formularios</a:t>
            </a:r>
            <a:endParaRPr b="1" i="0" sz="44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11" name="Google Shape;21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6"/>
          <p:cNvCxnSpPr/>
          <p:nvPr/>
        </p:nvCxnSpPr>
        <p:spPr>
          <a:xfrm flipH="1" rot="10800000">
            <a:off x="3810000" y="5734150"/>
            <a:ext cx="12600" cy="12600"/>
          </a:xfrm>
          <a:prstGeom prst="curvedConnector3">
            <a:avLst>
              <a:gd fmla="val 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13" name="Google Shape;213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6"/>
          <p:cNvSpPr txBox="1"/>
          <p:nvPr/>
        </p:nvSpPr>
        <p:spPr>
          <a:xfrm>
            <a:off x="427463" y="888436"/>
            <a:ext cx="224078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3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&lt;input&gt;</a:t>
            </a:r>
            <a:endParaRPr/>
          </a:p>
        </p:txBody>
      </p:sp>
      <p:sp>
        <p:nvSpPr>
          <p:cNvPr id="215" name="Google Shape;215;p6"/>
          <p:cNvSpPr txBox="1"/>
          <p:nvPr/>
        </p:nvSpPr>
        <p:spPr>
          <a:xfrm>
            <a:off x="5366479" y="1205239"/>
            <a:ext cx="6715592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32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 Es importante recordar que esta etiqueta no requiere una etiqueta de cierre.</a:t>
            </a:r>
            <a:endParaRPr b="1" i="0" sz="32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16" name="Google Shape;21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7464" y="2551045"/>
            <a:ext cx="6157046" cy="1569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5"/>
          <p:cNvPicPr preferRelativeResize="0"/>
          <p:nvPr/>
        </p:nvPicPr>
        <p:blipFill rotWithShape="1">
          <a:blip r:embed="rId3">
            <a:alphaModFix/>
          </a:blip>
          <a:srcRect b="0" l="0" r="40739" t="0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 txBox="1"/>
          <p:nvPr/>
        </p:nvSpPr>
        <p:spPr>
          <a:xfrm>
            <a:off x="427464" y="341849"/>
            <a:ext cx="3395236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Formularios</a:t>
            </a:r>
            <a:endParaRPr b="1" i="0" sz="44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23" name="Google Shape;22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35"/>
          <p:cNvCxnSpPr/>
          <p:nvPr/>
        </p:nvCxnSpPr>
        <p:spPr>
          <a:xfrm flipH="1" rot="10800000">
            <a:off x="3810000" y="5734150"/>
            <a:ext cx="12600" cy="12600"/>
          </a:xfrm>
          <a:prstGeom prst="curvedConnector3">
            <a:avLst>
              <a:gd fmla="val 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25" name="Google Shape;225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5"/>
          <p:cNvSpPr txBox="1"/>
          <p:nvPr/>
        </p:nvSpPr>
        <p:spPr>
          <a:xfrm>
            <a:off x="427463" y="888436"/>
            <a:ext cx="423447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3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&lt;Input&gt; - atributos</a:t>
            </a:r>
            <a:endParaRPr/>
          </a:p>
        </p:txBody>
      </p:sp>
      <p:graphicFrame>
        <p:nvGraphicFramePr>
          <p:cNvPr id="227" name="Google Shape;227;p35"/>
          <p:cNvGraphicFramePr/>
          <p:nvPr/>
        </p:nvGraphicFramePr>
        <p:xfrm>
          <a:off x="2544701" y="163203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{6F6F1354-B00B-4CB6-B3F2-954EB3E862FD}</a:tableStyleId>
              </a:tblPr>
              <a:tblGrid>
                <a:gridCol w="2007425"/>
                <a:gridCol w="6120575"/>
              </a:tblGrid>
              <a:tr h="177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Atributo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Descripción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name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Indica el nombre del campo. Útil para hacer referencia a la información almacenada.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type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Indica la naturaleza de datos que se espera del usuario (texto, número, fechas, etc...).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value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Indica el valor inicial que tendrá este campo de datos. Si se omite, está vacío.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form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Asocia este campo con un formulario específico. Útil si necesitamos tenerlo fuera del &lt;form&gt;.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list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En algunos &lt;input&gt; permite combinar con otra etiqueta para personalizarla. Lo veremos más adelante.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placeholder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Indica una sugerencia al usuario antes de escribir el valor en el campo.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size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Tamaño visual (aprox: número de carácteres) del campo de datos.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autocomplete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Activa on o desactiva off el autocompletado para este campo. Activado por defecto.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autofocus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Establece el foco (coloca el cursor) en este campo al cargar la página.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8"/>
          <p:cNvPicPr preferRelativeResize="0"/>
          <p:nvPr/>
        </p:nvPicPr>
        <p:blipFill rotWithShape="1">
          <a:blip r:embed="rId3">
            <a:alphaModFix/>
          </a:blip>
          <a:srcRect b="0" l="0" r="29251" t="0"/>
          <a:stretch/>
        </p:blipFill>
        <p:spPr>
          <a:xfrm rot="10800000">
            <a:off x="-2" y="0"/>
            <a:ext cx="1115268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8"/>
          <p:cNvSpPr txBox="1"/>
          <p:nvPr/>
        </p:nvSpPr>
        <p:spPr>
          <a:xfrm>
            <a:off x="-279785" y="265700"/>
            <a:ext cx="4701814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Formularios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8"/>
          <p:cNvSpPr txBox="1"/>
          <p:nvPr/>
        </p:nvSpPr>
        <p:spPr>
          <a:xfrm>
            <a:off x="414536" y="777581"/>
            <a:ext cx="616845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value</a:t>
            </a:r>
            <a:r>
              <a:rPr b="0" i="0" lang="es-CO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8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8"/>
          <p:cNvSpPr txBox="1"/>
          <p:nvPr/>
        </p:nvSpPr>
        <p:spPr>
          <a:xfrm>
            <a:off x="414536" y="1300801"/>
            <a:ext cx="1087305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2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El atributo </a:t>
            </a:r>
            <a:r>
              <a:rPr b="0" i="0" lang="es-CO" sz="2800" u="none" cap="none" strike="noStrike">
                <a:solidFill>
                  <a:srgbClr val="181E4B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value</a:t>
            </a:r>
            <a:r>
              <a:rPr b="0" i="0" lang="es-CO" sz="2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 se utiliza para dar un valor por defecto a un campo </a:t>
            </a:r>
            <a:r>
              <a:rPr b="0" i="0" lang="es-CO" sz="2800" u="none" cap="none" strike="noStrike">
                <a:solidFill>
                  <a:srgbClr val="181E4B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&lt;input&gt;</a:t>
            </a:r>
            <a:r>
              <a:rPr b="0" i="0" lang="es-CO" sz="2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b="0" i="0" sz="28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38" name="Google Shape;238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33893" y="2717180"/>
            <a:ext cx="6924214" cy="1677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36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1286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6"/>
          <p:cNvSpPr txBox="1"/>
          <p:nvPr/>
        </p:nvSpPr>
        <p:spPr>
          <a:xfrm>
            <a:off x="3937794" y="1667030"/>
            <a:ext cx="5959855" cy="30469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</a:pPr>
            <a:r>
              <a:rPr b="0" i="0" lang="es-CO" sz="2400" u="none" cap="none" strike="noStrike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No confundir el atributo value con el atributo placeholder</a:t>
            </a:r>
            <a:r>
              <a:rPr b="0" i="0" lang="es-CO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. El primero establece un valor para el campo, un contenido. El atributo </a:t>
            </a:r>
            <a:r>
              <a:rPr b="0" i="0" lang="es-CO" sz="2400" u="none" cap="none" strike="noStrike">
                <a:solidFill>
                  <a:schemeClr val="lt1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placeholder</a:t>
            </a:r>
            <a:r>
              <a:rPr b="0" i="0" lang="es-CO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 establece una sugerencia visual, pero al enviar o pulsar sobre el campo para escribir, su valor estará en blanco, no hay contenido.</a:t>
            </a:r>
            <a:endParaRPr/>
          </a:p>
        </p:txBody>
      </p:sp>
      <p:sp>
        <p:nvSpPr>
          <p:cNvPr id="246" name="Google Shape;246;p36"/>
          <p:cNvSpPr txBox="1"/>
          <p:nvPr/>
        </p:nvSpPr>
        <p:spPr>
          <a:xfrm>
            <a:off x="2986523" y="1124086"/>
            <a:ext cx="9347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6"/>
          <p:cNvSpPr txBox="1"/>
          <p:nvPr/>
        </p:nvSpPr>
        <p:spPr>
          <a:xfrm>
            <a:off x="9354090" y="4421590"/>
            <a:ext cx="10871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36"/>
          <p:cNvPicPr preferRelativeResize="0"/>
          <p:nvPr/>
        </p:nvPicPr>
        <p:blipFill rotWithShape="1">
          <a:blip r:embed="rId4">
            <a:alphaModFix/>
          </a:blip>
          <a:srcRect b="0" l="16254" r="0" t="0"/>
          <a:stretch/>
        </p:blipFill>
        <p:spPr>
          <a:xfrm>
            <a:off x="0" y="436880"/>
            <a:ext cx="3139444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1985" y="5349110"/>
            <a:ext cx="2574871" cy="1091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 rotWithShape="1">
          <a:blip r:embed="rId4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 rotWithShape="1">
          <a:blip r:embed="rId6">
            <a:alphaModFix/>
          </a:blip>
          <a:srcRect b="0" l="0" r="10996" t="0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/>
        </p:nvSpPr>
        <p:spPr>
          <a:xfrm>
            <a:off x="1537200" y="2007316"/>
            <a:ext cx="8639967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Para determinar la naturaleza de la información que se pretende obtener en cada campo de entrada de datos, se aconseja utilizar el atributo </a:t>
            </a:r>
            <a:r>
              <a:rPr b="1" i="0" lang="es-CO" sz="2400" u="none" cap="none" strike="noStrike">
                <a:solidFill>
                  <a:srgbClr val="181E4B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type</a:t>
            </a:r>
            <a:r>
              <a:rPr b="1" i="0" lang="es-CO" sz="2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, donde podremos indicar si los datos que esperamos por parte del usuario serán datos de texto, datos numéricos o fechas. Si se omite el atributo </a:t>
            </a:r>
            <a:r>
              <a:rPr b="1" i="0" lang="es-CO" sz="2400" u="none" cap="none" strike="noStrike">
                <a:solidFill>
                  <a:srgbClr val="181E4B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type</a:t>
            </a:r>
            <a:r>
              <a:rPr b="1" i="0" lang="es-CO" sz="2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, se asume que es </a:t>
            </a:r>
            <a:r>
              <a:rPr b="1" i="0" lang="es-CO" sz="2400" u="none" cap="none" strike="noStrike">
                <a:solidFill>
                  <a:srgbClr val="181E4B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type="text"</a:t>
            </a:r>
            <a:r>
              <a:rPr b="1" i="0" lang="es-CO" sz="2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b="1" i="0" sz="24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9" name="Google Shape;259;p37"/>
          <p:cNvSpPr txBox="1"/>
          <p:nvPr/>
        </p:nvSpPr>
        <p:spPr>
          <a:xfrm>
            <a:off x="644360" y="1769747"/>
            <a:ext cx="9347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FE654F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endParaRPr b="0" i="0" sz="1400" u="none" cap="none" strike="noStrike">
              <a:solidFill>
                <a:srgbClr val="FE6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7"/>
          <p:cNvSpPr txBox="1"/>
          <p:nvPr/>
        </p:nvSpPr>
        <p:spPr>
          <a:xfrm>
            <a:off x="9952589" y="3530810"/>
            <a:ext cx="10871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FE654F"/>
                </a:solidFill>
                <a:latin typeface="Ubuntu"/>
                <a:ea typeface="Ubuntu"/>
                <a:cs typeface="Ubuntu"/>
                <a:sym typeface="Ubuntu"/>
              </a:rPr>
              <a:t>”</a:t>
            </a:r>
            <a:endParaRPr b="0" i="0" sz="1400" u="none" cap="none" strike="noStrike">
              <a:solidFill>
                <a:srgbClr val="FE65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49603" y="4568543"/>
            <a:ext cx="6092793" cy="187723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7"/>
          <p:cNvSpPr txBox="1"/>
          <p:nvPr/>
        </p:nvSpPr>
        <p:spPr>
          <a:xfrm>
            <a:off x="427464" y="479409"/>
            <a:ext cx="341775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Formularios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427464" y="1000306"/>
            <a:ext cx="3844733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32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Type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8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859972" y="4488889"/>
            <a:ext cx="2574871" cy="109133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2" name="Google Shape;272;p38"/>
          <p:cNvGraphicFramePr/>
          <p:nvPr/>
        </p:nvGraphicFramePr>
        <p:xfrm>
          <a:off x="925832" y="25418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{6F6F1354-B00B-4CB6-B3F2-954EB3E862FD}</a:tableStyleId>
              </a:tblPr>
              <a:tblGrid>
                <a:gridCol w="5170175"/>
                <a:gridCol w="51701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Tipo de información a obtener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Etiqueta a utilizar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Texto alfanumérico libre (texto corto)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&lt;input type="text"&gt;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Texto para búsquedas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&lt;input type="search"&gt;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Número de teléfono o móvil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&lt;input type="tel"&gt;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Dirección URL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&lt;input type="url"&gt;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Dirección de correo email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&lt;input type="email"&gt;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Clave o contraseña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&lt;input type="password"&gt;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Campo oculto (no mostrar al usuario)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&lt;input type="hidden"&gt;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Texto alfanumérico libre (extenso)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solidFill>
                            <a:srgbClr val="181E4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&lt;textarea&gt;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73" name="Google Shape;273;p38"/>
          <p:cNvSpPr txBox="1"/>
          <p:nvPr/>
        </p:nvSpPr>
        <p:spPr>
          <a:xfrm>
            <a:off x="427464" y="479409"/>
            <a:ext cx="341775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Formularios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8"/>
          <p:cNvSpPr txBox="1"/>
          <p:nvPr/>
        </p:nvSpPr>
        <p:spPr>
          <a:xfrm>
            <a:off x="427464" y="1000306"/>
            <a:ext cx="3844733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32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Type – atributos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9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9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698198" y="3429000"/>
            <a:ext cx="2574871" cy="109133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9"/>
          <p:cNvSpPr txBox="1"/>
          <p:nvPr/>
        </p:nvSpPr>
        <p:spPr>
          <a:xfrm>
            <a:off x="427464" y="479409"/>
            <a:ext cx="341775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Formularios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9"/>
          <p:cNvSpPr txBox="1"/>
          <p:nvPr/>
        </p:nvSpPr>
        <p:spPr>
          <a:xfrm>
            <a:off x="427464" y="1000306"/>
            <a:ext cx="3844733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32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Type – texto corto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68311" y="2716468"/>
            <a:ext cx="9655377" cy="1425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9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307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9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9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9"/>
          <p:cNvSpPr txBox="1"/>
          <p:nvPr/>
        </p:nvSpPr>
        <p:spPr>
          <a:xfrm>
            <a:off x="427464" y="479409"/>
            <a:ext cx="341775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Formularios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9"/>
          <p:cNvSpPr txBox="1"/>
          <p:nvPr/>
        </p:nvSpPr>
        <p:spPr>
          <a:xfrm>
            <a:off x="427464" y="1000306"/>
            <a:ext cx="4738896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32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Type – autocomplete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9"/>
          <p:cNvSpPr txBox="1"/>
          <p:nvPr/>
        </p:nvSpPr>
        <p:spPr>
          <a:xfrm>
            <a:off x="2575560" y="1771174"/>
            <a:ext cx="7029450" cy="409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Por defecto, los navegadores tienen en los campos </a:t>
            </a:r>
            <a:r>
              <a:rPr b="1" i="0" lang="es-CO" sz="2000" u="none" cap="none" strike="noStrike">
                <a:solidFill>
                  <a:srgbClr val="181E4B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&lt;input&gt; </a:t>
            </a:r>
            <a:r>
              <a:rPr b="1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el autocompletado activado. Tenemos dos formas de desactivarlo: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Indicar el atributo </a:t>
            </a:r>
            <a:r>
              <a:rPr b="1" i="0" lang="es-CO" sz="2000" u="none" cap="none" strike="noStrike">
                <a:solidFill>
                  <a:srgbClr val="181E4B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`autocomplete="off" 'en</a:t>
            </a:r>
            <a:r>
              <a:rPr b="1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 el </a:t>
            </a:r>
            <a:r>
              <a:rPr b="1" i="0" lang="es-CO" sz="2000" u="none" cap="none" strike="noStrike">
                <a:solidFill>
                  <a:srgbClr val="181E4B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&lt;form&gt;. </a:t>
            </a:r>
            <a:r>
              <a:rPr b="1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Lo desactivará para todos los campos.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Indicar el atributo </a:t>
            </a:r>
            <a:r>
              <a:rPr b="1" i="0" lang="es-CO" sz="2000" u="none" cap="none" strike="noStrike">
                <a:solidFill>
                  <a:srgbClr val="181E4B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`autocomplete="off" </a:t>
            </a:r>
            <a:r>
              <a:rPr b="1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en los campos específicos a desactivar.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El autocompletado aparece cuando no está establecido el atributo `autocomplete` o cuando tiene el valor </a:t>
            </a:r>
            <a:r>
              <a:rPr b="1" i="0" lang="es-CO" sz="2000" u="none" cap="none" strike="noStrike">
                <a:solidFill>
                  <a:srgbClr val="181E4B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`on`</a:t>
            </a:r>
            <a:r>
              <a:rPr b="1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. Te mostrará otros valores introducidos en formularios con el mismo atributo </a:t>
            </a:r>
            <a:r>
              <a:rPr b="1" i="0" lang="es-CO" sz="2000" u="none" cap="none" strike="noStrike">
                <a:solidFill>
                  <a:srgbClr val="181E4B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`name`</a:t>
            </a:r>
            <a:r>
              <a:rPr b="1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endParaRPr b="1" i="0" sz="20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0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307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0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0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0"/>
          <p:cNvSpPr txBox="1"/>
          <p:nvPr/>
        </p:nvSpPr>
        <p:spPr>
          <a:xfrm>
            <a:off x="427464" y="479409"/>
            <a:ext cx="341775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Formularios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0"/>
          <p:cNvSpPr txBox="1"/>
          <p:nvPr/>
        </p:nvSpPr>
        <p:spPr>
          <a:xfrm>
            <a:off x="427464" y="1000306"/>
            <a:ext cx="4738896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32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Type – placeholder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0"/>
          <p:cNvSpPr txBox="1"/>
          <p:nvPr/>
        </p:nvSpPr>
        <p:spPr>
          <a:xfrm>
            <a:off x="2575560" y="1771174"/>
            <a:ext cx="702945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Es el texto que aparecerá a modo de sugerencia/ayuda para el usuario </a:t>
            </a:r>
            <a:r>
              <a:rPr b="1" i="1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(en gris, ligeramente menos visible que el texto del campo)</a:t>
            </a:r>
            <a:r>
              <a:rPr b="1" i="0" lang="es-CO" sz="20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. En cuanto el usuario escriba en el mismo, el mensaje desaparecerá. Sólo volvería a aparecer si el usuario decide borrar nuevamente la información que ha escrito en ese campo.</a:t>
            </a:r>
            <a:endParaRPr b="1" i="0" sz="20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8" name="Google Shape;308;p40"/>
          <p:cNvSpPr txBox="1"/>
          <p:nvPr/>
        </p:nvSpPr>
        <p:spPr>
          <a:xfrm>
            <a:off x="2575560" y="4083753"/>
            <a:ext cx="60960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Es importante no escribir sugerencias de usuario en el atributo </a:t>
            </a:r>
            <a:r>
              <a:rPr b="1" i="0" lang="es-CO" sz="1800" u="none" cap="none" strike="noStrike">
                <a:solidFill>
                  <a:srgbClr val="181E4B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value</a:t>
            </a:r>
            <a:r>
              <a:rPr b="1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, sino en </a:t>
            </a:r>
            <a:r>
              <a:rPr b="1" i="0" lang="es-CO" sz="1800" u="none" cap="none" strike="noStrike">
                <a:solidFill>
                  <a:srgbClr val="181E4B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placeholder</a:t>
            </a:r>
            <a:r>
              <a:rPr b="1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. Utiliza el atributo </a:t>
            </a:r>
            <a:r>
              <a:rPr b="1" i="0" lang="es-CO" sz="1800" u="none" cap="none" strike="noStrike">
                <a:solidFill>
                  <a:srgbClr val="181E4B"/>
                </a:solidFill>
                <a:highlight>
                  <a:srgbClr val="FE654F"/>
                </a:highlight>
                <a:latin typeface="Ubuntu"/>
                <a:ea typeface="Ubuntu"/>
                <a:cs typeface="Ubuntu"/>
                <a:sym typeface="Ubuntu"/>
              </a:rPr>
              <a:t>value</a:t>
            </a:r>
            <a:r>
              <a:rPr b="1" i="0" lang="es-CO" sz="1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 sólo si quieres indicar valores por defecto del campo.</a:t>
            </a:r>
            <a:endParaRPr b="1" i="0" sz="18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9" name="Google Shape;309;p40"/>
          <p:cNvSpPr txBox="1"/>
          <p:nvPr/>
        </p:nvSpPr>
        <p:spPr>
          <a:xfrm>
            <a:off x="1862194" y="3714422"/>
            <a:ext cx="9347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0"/>
          <p:cNvSpPr txBox="1"/>
          <p:nvPr/>
        </p:nvSpPr>
        <p:spPr>
          <a:xfrm>
            <a:off x="8652743" y="4396587"/>
            <a:ext cx="10871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22217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"/>
          <p:cNvPicPr preferRelativeResize="0"/>
          <p:nvPr/>
        </p:nvPicPr>
        <p:blipFill rotWithShape="1">
          <a:blip r:embed="rId4">
            <a:alphaModFix/>
          </a:blip>
          <a:srcRect b="0" l="0" r="7310" t="0"/>
          <a:stretch/>
        </p:blipFill>
        <p:spPr>
          <a:xfrm flipH="1">
            <a:off x="414" y="0"/>
            <a:ext cx="831897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9505" y="4668520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6868162" y="3035810"/>
            <a:ext cx="283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748553" y="777065"/>
            <a:ext cx="10104325" cy="1446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Introducción a HTML</a:t>
            </a:r>
            <a:b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(HyperText Markup Language)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n de la pantalla de un celular con la imagen de una caricatura&#10;&#10;Descripción generada automáticamente con confianza baja" id="96" name="Google Shape;96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543156" y="2374118"/>
            <a:ext cx="5053608" cy="433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1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307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1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1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1"/>
          <p:cNvSpPr txBox="1"/>
          <p:nvPr/>
        </p:nvSpPr>
        <p:spPr>
          <a:xfrm>
            <a:off x="427464" y="479409"/>
            <a:ext cx="341775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Formularios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1"/>
          <p:cNvSpPr txBox="1"/>
          <p:nvPr/>
        </p:nvSpPr>
        <p:spPr>
          <a:xfrm>
            <a:off x="427464" y="1000306"/>
            <a:ext cx="7482096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32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Type – Textos cortos específicos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78645" y="2078388"/>
            <a:ext cx="9634710" cy="1710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7626" y="4193175"/>
            <a:ext cx="11636748" cy="975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2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307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2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2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2"/>
          <p:cNvSpPr txBox="1"/>
          <p:nvPr/>
        </p:nvSpPr>
        <p:spPr>
          <a:xfrm>
            <a:off x="427464" y="479409"/>
            <a:ext cx="341775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Formularios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2"/>
          <p:cNvSpPr txBox="1"/>
          <p:nvPr/>
        </p:nvSpPr>
        <p:spPr>
          <a:xfrm>
            <a:off x="427464" y="1000306"/>
            <a:ext cx="7482096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32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Type – Textos cortos específicos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8519" y="1767159"/>
            <a:ext cx="9754962" cy="3810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3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307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3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3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3"/>
          <p:cNvSpPr txBox="1"/>
          <p:nvPr/>
        </p:nvSpPr>
        <p:spPr>
          <a:xfrm>
            <a:off x="427464" y="479409"/>
            <a:ext cx="3417759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Formularios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3"/>
          <p:cNvSpPr txBox="1"/>
          <p:nvPr/>
        </p:nvSpPr>
        <p:spPr>
          <a:xfrm>
            <a:off x="427464" y="1000306"/>
            <a:ext cx="4738896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32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Type – password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76017" y="1870869"/>
            <a:ext cx="8839966" cy="1607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73222" y="3784476"/>
            <a:ext cx="8245555" cy="929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41398" y="4966480"/>
            <a:ext cx="8512278" cy="111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E4B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8167" y="2494344"/>
            <a:ext cx="5675666" cy="186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3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1286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/>
        </p:nvSpPr>
        <p:spPr>
          <a:xfrm>
            <a:off x="3738780" y="1122064"/>
            <a:ext cx="5959855" cy="4401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</a:pPr>
            <a:r>
              <a:rPr b="0" i="0" lang="es-CO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 conoce como </a:t>
            </a:r>
            <a:r>
              <a:rPr b="1" i="0" lang="es-CO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formulario </a:t>
            </a:r>
            <a:r>
              <a:rPr b="0" i="0" lang="es-CO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 los mecanismos para enviar información por parte del usuario, a través de unos campos visuales de forma sencilla e intuitiva, que determinan la naturaleza del tipo de información que se va a enviar y como hacerla llegar a otro extremo donde se procesará esa información</a:t>
            </a:r>
            <a:endParaRPr b="0" i="0" sz="2000" u="none" cap="none" strike="noStrike">
              <a:solidFill>
                <a:schemeClr val="lt1"/>
              </a:solidFill>
              <a:highlight>
                <a:srgbClr val="FE654F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" name="Google Shape;104;p13"/>
          <p:cNvSpPr txBox="1"/>
          <p:nvPr/>
        </p:nvSpPr>
        <p:spPr>
          <a:xfrm>
            <a:off x="2787509" y="579120"/>
            <a:ext cx="9347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9449902" y="4951106"/>
            <a:ext cx="10871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0" l="16254" r="0" t="0"/>
          <a:stretch/>
        </p:blipFill>
        <p:spPr>
          <a:xfrm>
            <a:off x="0" y="436880"/>
            <a:ext cx="3139444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4"/>
          <p:cNvPicPr preferRelativeResize="0"/>
          <p:nvPr/>
        </p:nvPicPr>
        <p:blipFill rotWithShape="1">
          <a:blip r:embed="rId3">
            <a:alphaModFix/>
          </a:blip>
          <a:srcRect b="0" l="0" r="29251" t="0"/>
          <a:stretch/>
        </p:blipFill>
        <p:spPr>
          <a:xfrm rot="10800000">
            <a:off x="0" y="0"/>
            <a:ext cx="796794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"/>
          <p:cNvSpPr txBox="1"/>
          <p:nvPr/>
        </p:nvSpPr>
        <p:spPr>
          <a:xfrm>
            <a:off x="578458" y="972962"/>
            <a:ext cx="4836160" cy="954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None/>
            </a:pPr>
            <a:r>
              <a:rPr b="0" i="0" lang="es-CO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&lt;form&gt;&lt;/form&gt; - Atributos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14" name="Google Shape;11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"/>
          <p:cNvSpPr txBox="1"/>
          <p:nvPr/>
        </p:nvSpPr>
        <p:spPr>
          <a:xfrm>
            <a:off x="578458" y="397102"/>
            <a:ext cx="3663758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Formularios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n de la pantalla de un celular con la imagen de una caricatura&#10;&#10;Descripción generada automáticamente con confianza baja" id="116" name="Google Shape;11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31226" y="1401038"/>
            <a:ext cx="5053608" cy="43333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7" name="Google Shape;117;p4"/>
          <p:cNvGraphicFramePr/>
          <p:nvPr/>
        </p:nvGraphicFramePr>
        <p:xfrm>
          <a:off x="650128" y="174467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{6F6F1354-B00B-4CB6-B3F2-954EB3E862FD}</a:tableStyleId>
              </a:tblPr>
              <a:tblGrid>
                <a:gridCol w="1026000"/>
                <a:gridCol w="43926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Atributo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Descripción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action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Dirección URL del backend al cuál se enviará la información obtenida en el formulario.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method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Método HTTP de envío. GET a través de URL, POST para envío extenso de información.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name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Nombre del formulario. Útil para identificar el formulario y procesar posteriormente.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target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Nombre del lugar donde se abrirá el formulario. \_blank para nueva pestaña.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enctype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Codificación para el envío del formulario. Importante para envío de archivos.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accept-charset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Fuerza a utilizar una codificación en los parámetros de texto del formulario.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autocomplete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Activa on o desactiva off el autocompletado para todos los campos del formulario.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novalidate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Desactiva la validación HTML5 del formulario.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32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1286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2"/>
          <p:cNvSpPr txBox="1"/>
          <p:nvPr/>
        </p:nvSpPr>
        <p:spPr>
          <a:xfrm>
            <a:off x="3738780" y="1122064"/>
            <a:ext cx="5959855" cy="35393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</a:pPr>
            <a:r>
              <a:rPr b="0" i="0" lang="es-CO" sz="3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Es posible crear formularios sin utilizar una etiqueta </a:t>
            </a:r>
            <a:r>
              <a:rPr b="0" i="0" lang="es-CO" sz="3200" u="none" cap="none" strike="noStrike">
                <a:solidFill>
                  <a:schemeClr val="lt1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&lt;form&gt;</a:t>
            </a:r>
            <a:r>
              <a:rPr b="0" i="0" lang="es-CO" sz="3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, sin embargo, tendrían que manejarse desde Javascript y probablemente, tengan peor rendimiento de cara a la accesibilidad.</a:t>
            </a:r>
            <a:endParaRPr b="0" i="0" sz="2400" u="none" cap="none" strike="noStrike">
              <a:solidFill>
                <a:schemeClr val="lt1"/>
              </a:solidFill>
              <a:highlight>
                <a:srgbClr val="FE654F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5" name="Google Shape;125;p32"/>
          <p:cNvSpPr txBox="1"/>
          <p:nvPr/>
        </p:nvSpPr>
        <p:spPr>
          <a:xfrm>
            <a:off x="2787509" y="579120"/>
            <a:ext cx="9347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2"/>
          <p:cNvSpPr txBox="1"/>
          <p:nvPr/>
        </p:nvSpPr>
        <p:spPr>
          <a:xfrm>
            <a:off x="9155076" y="3876624"/>
            <a:ext cx="10871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32"/>
          <p:cNvPicPr preferRelativeResize="0"/>
          <p:nvPr/>
        </p:nvPicPr>
        <p:blipFill rotWithShape="1">
          <a:blip r:embed="rId4">
            <a:alphaModFix/>
          </a:blip>
          <a:srcRect b="0" l="16254" r="0" t="0"/>
          <a:stretch/>
        </p:blipFill>
        <p:spPr>
          <a:xfrm>
            <a:off x="0" y="436880"/>
            <a:ext cx="3139444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2"/>
          <p:cNvPicPr preferRelativeResize="0"/>
          <p:nvPr/>
        </p:nvPicPr>
        <p:blipFill rotWithShape="1">
          <a:blip r:embed="rId3">
            <a:alphaModFix/>
          </a:blip>
          <a:srcRect b="0" l="0" r="68704" t="753"/>
          <a:stretch/>
        </p:blipFill>
        <p:spPr>
          <a:xfrm>
            <a:off x="7315630" y="0"/>
            <a:ext cx="487636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3806" y="839927"/>
            <a:ext cx="2574871" cy="109133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2"/>
          <p:cNvSpPr txBox="1"/>
          <p:nvPr/>
        </p:nvSpPr>
        <p:spPr>
          <a:xfrm>
            <a:off x="427464" y="221224"/>
            <a:ext cx="3469979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Formularios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91576" y="4926736"/>
            <a:ext cx="2574871" cy="1091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7464" y="2138259"/>
            <a:ext cx="11135728" cy="9759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12"/>
          <p:cNvCxnSpPr/>
          <p:nvPr/>
        </p:nvCxnSpPr>
        <p:spPr>
          <a:xfrm flipH="1">
            <a:off x="1409075" y="2966023"/>
            <a:ext cx="629587" cy="1576013"/>
          </a:xfrm>
          <a:prstGeom prst="straightConnector1">
            <a:avLst/>
          </a:prstGeom>
          <a:noFill/>
          <a:ln cap="flat" cmpd="sng" w="76200">
            <a:solidFill>
              <a:srgbClr val="F8200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0" name="Google Shape;140;p12"/>
          <p:cNvCxnSpPr>
            <a:endCxn id="141" idx="0"/>
          </p:cNvCxnSpPr>
          <p:nvPr/>
        </p:nvCxnSpPr>
        <p:spPr>
          <a:xfrm flipH="1">
            <a:off x="4102410" y="2849136"/>
            <a:ext cx="846000" cy="1692900"/>
          </a:xfrm>
          <a:prstGeom prst="straightConnector1">
            <a:avLst/>
          </a:prstGeom>
          <a:noFill/>
          <a:ln cap="flat" cmpd="sng" w="76200">
            <a:solidFill>
              <a:srgbClr val="F8200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2" name="Google Shape;142;p12"/>
          <p:cNvCxnSpPr>
            <a:endCxn id="143" idx="0"/>
          </p:cNvCxnSpPr>
          <p:nvPr/>
        </p:nvCxnSpPr>
        <p:spPr>
          <a:xfrm flipH="1">
            <a:off x="5963286" y="2965878"/>
            <a:ext cx="350700" cy="1584300"/>
          </a:xfrm>
          <a:prstGeom prst="straightConnector1">
            <a:avLst/>
          </a:prstGeom>
          <a:noFill/>
          <a:ln cap="flat" cmpd="sng" w="76200">
            <a:solidFill>
              <a:srgbClr val="F8200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4" name="Google Shape;144;p12"/>
          <p:cNvCxnSpPr>
            <a:endCxn id="145" idx="0"/>
          </p:cNvCxnSpPr>
          <p:nvPr/>
        </p:nvCxnSpPr>
        <p:spPr>
          <a:xfrm>
            <a:off x="8114280" y="2848461"/>
            <a:ext cx="0" cy="1528200"/>
          </a:xfrm>
          <a:prstGeom prst="straightConnector1">
            <a:avLst/>
          </a:prstGeom>
          <a:noFill/>
          <a:ln cap="flat" cmpd="sng" w="76200">
            <a:solidFill>
              <a:srgbClr val="F8200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6" name="Google Shape;146;p12"/>
          <p:cNvSpPr txBox="1"/>
          <p:nvPr/>
        </p:nvSpPr>
        <p:spPr>
          <a:xfrm flipH="1">
            <a:off x="258702" y="4553819"/>
            <a:ext cx="2300746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El atributo</a:t>
            </a:r>
            <a:r>
              <a:rPr b="0" i="0" lang="es-CO" sz="1400" u="none" cap="none" strike="noStrike">
                <a:solidFill>
                  <a:srgbClr val="181E4B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 name </a:t>
            </a:r>
            <a:r>
              <a:rPr b="0" i="0" lang="es-CO" sz="1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define el nombre del formulario para diferenciarlo de otros.</a:t>
            </a:r>
            <a:endParaRPr b="0" i="0" sz="14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5" name="Google Shape;145;p12"/>
          <p:cNvSpPr txBox="1"/>
          <p:nvPr/>
        </p:nvSpPr>
        <p:spPr>
          <a:xfrm flipH="1">
            <a:off x="6963907" y="4376661"/>
            <a:ext cx="2300746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El atributo </a:t>
            </a:r>
            <a:r>
              <a:rPr b="0" i="0" lang="es-CO" sz="1400" u="none" cap="none" strike="noStrike">
                <a:solidFill>
                  <a:srgbClr val="181E4B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action</a:t>
            </a:r>
            <a:r>
              <a:rPr b="0" i="0" lang="es-CO" sz="1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 se usa para indicar la URL a donde se enviarán los datos cuando el usuario pulse el botón de enviar. </a:t>
            </a:r>
            <a:endParaRPr b="0" i="0" sz="14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3" name="Google Shape;143;p12"/>
          <p:cNvSpPr txBox="1"/>
          <p:nvPr/>
        </p:nvSpPr>
        <p:spPr>
          <a:xfrm flipH="1">
            <a:off x="4988702" y="4550178"/>
            <a:ext cx="1949168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Usaremos </a:t>
            </a:r>
            <a:r>
              <a:rPr b="0" i="0" lang="es-CO" sz="1400" u="none" cap="none" strike="noStrike">
                <a:solidFill>
                  <a:srgbClr val="181E4B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GET</a:t>
            </a:r>
            <a:r>
              <a:rPr b="0" i="0" lang="es-CO" sz="1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 cuando nos interese enviar datos a través de la URL. En caso contrario, </a:t>
            </a:r>
            <a:r>
              <a:rPr b="0" i="0" lang="es-CO" sz="1400" u="none" cap="none" strike="noStrike">
                <a:solidFill>
                  <a:srgbClr val="181E4B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POST.</a:t>
            </a:r>
            <a:endParaRPr b="0" i="0" sz="1400" u="none" cap="none" strike="noStrike">
              <a:solidFill>
                <a:srgbClr val="181E4B"/>
              </a:solidFill>
              <a:highlight>
                <a:srgbClr val="FF00FF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1" name="Google Shape;141;p12"/>
          <p:cNvSpPr txBox="1"/>
          <p:nvPr/>
        </p:nvSpPr>
        <p:spPr>
          <a:xfrm flipH="1">
            <a:off x="3445540" y="4542036"/>
            <a:ext cx="131374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El atributo </a:t>
            </a:r>
            <a:r>
              <a:rPr b="0" i="0" lang="es-CO" sz="1400" u="none" cap="none" strike="noStrike">
                <a:solidFill>
                  <a:srgbClr val="181E4B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method </a:t>
            </a:r>
            <a:r>
              <a:rPr b="0" i="0" lang="es-CO" sz="1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define el método </a:t>
            </a:r>
            <a:r>
              <a:rPr b="1" i="0" lang="es-CO" sz="1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HTTP </a:t>
            </a:r>
            <a:r>
              <a:rPr b="0" i="0" lang="es-CO" sz="1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a utilizar. </a:t>
            </a:r>
            <a:endParaRPr b="0" i="0" sz="14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7" name="Google Shape;147;p12"/>
          <p:cNvSpPr txBox="1"/>
          <p:nvPr/>
        </p:nvSpPr>
        <p:spPr>
          <a:xfrm>
            <a:off x="427464" y="814818"/>
            <a:ext cx="62359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(El formulario en sí mismo no contiene elementos visibles en su interior)</a:t>
            </a:r>
            <a:endParaRPr b="0" i="0" sz="14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3"/>
          <p:cNvPicPr preferRelativeResize="0"/>
          <p:nvPr/>
        </p:nvPicPr>
        <p:blipFill rotWithShape="1">
          <a:blip r:embed="rId3">
            <a:alphaModFix/>
          </a:blip>
          <a:srcRect b="0" l="0" r="68704" t="753"/>
          <a:stretch/>
        </p:blipFill>
        <p:spPr>
          <a:xfrm>
            <a:off x="7315630" y="0"/>
            <a:ext cx="487636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3806" y="839927"/>
            <a:ext cx="2574871" cy="109133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3"/>
          <p:cNvSpPr txBox="1"/>
          <p:nvPr/>
        </p:nvSpPr>
        <p:spPr>
          <a:xfrm>
            <a:off x="427464" y="221224"/>
            <a:ext cx="3469979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Formularios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91576" y="4926736"/>
            <a:ext cx="2574871" cy="1091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3"/>
          <p:cNvSpPr txBox="1"/>
          <p:nvPr/>
        </p:nvSpPr>
        <p:spPr>
          <a:xfrm flipH="1">
            <a:off x="7590128" y="4217404"/>
            <a:ext cx="2300746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Se ha indicado el atributo </a:t>
            </a:r>
            <a:r>
              <a:rPr b="0" i="0" lang="es-CO" sz="1600" u="none" cap="none" strike="noStrike">
                <a:solidFill>
                  <a:srgbClr val="181E4B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accept-charset</a:t>
            </a:r>
            <a:r>
              <a:rPr b="0" i="0" lang="es-CO" sz="16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. Esto forzará a que el texto enviado en el formulario sea interpretado como codificación </a:t>
            </a:r>
            <a:r>
              <a:rPr b="0" i="0" lang="es-CO" sz="1600" u="none" cap="none" strike="noStrike">
                <a:solidFill>
                  <a:srgbClr val="181E4B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UTF8</a:t>
            </a:r>
            <a:endParaRPr b="0" i="0" sz="1600" u="none" cap="none" strike="noStrike">
              <a:solidFill>
                <a:srgbClr val="181E4B"/>
              </a:solidFill>
              <a:highlight>
                <a:srgbClr val="FF00FF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8" name="Google Shape;158;p33"/>
          <p:cNvSpPr txBox="1"/>
          <p:nvPr/>
        </p:nvSpPr>
        <p:spPr>
          <a:xfrm flipH="1">
            <a:off x="4988702" y="4350124"/>
            <a:ext cx="194916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Se ha indicado el atributo </a:t>
            </a:r>
            <a:r>
              <a:rPr b="0" i="0" lang="es-CO" sz="1600" u="none" cap="none" strike="noStrike">
                <a:solidFill>
                  <a:srgbClr val="181E4B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target</a:t>
            </a:r>
            <a:r>
              <a:rPr b="0" i="0" lang="es-CO" sz="16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 con valor </a:t>
            </a:r>
            <a:r>
              <a:rPr b="0" i="0" lang="es-CO" sz="1600" u="none" cap="none" strike="noStrike">
                <a:solidFill>
                  <a:srgbClr val="181E4B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_blank</a:t>
            </a:r>
            <a:r>
              <a:rPr b="0" i="0" lang="es-CO" sz="16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, esto significa que se abrirá en una nueva pestaña.</a:t>
            </a:r>
            <a:endParaRPr b="0" i="0" sz="16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59" name="Google Shape;159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0993" y="2173423"/>
            <a:ext cx="11685341" cy="95410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3"/>
          <p:cNvSpPr txBox="1"/>
          <p:nvPr/>
        </p:nvSpPr>
        <p:spPr>
          <a:xfrm>
            <a:off x="427464" y="814818"/>
            <a:ext cx="62359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(El formulario en sí mismo no contiene elementos visibles en su interior)</a:t>
            </a:r>
            <a:endParaRPr b="0" i="0" sz="14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61" name="Google Shape;161;p33"/>
          <p:cNvCxnSpPr>
            <a:endCxn id="158" idx="0"/>
          </p:cNvCxnSpPr>
          <p:nvPr/>
        </p:nvCxnSpPr>
        <p:spPr>
          <a:xfrm flipH="1">
            <a:off x="5963286" y="2965924"/>
            <a:ext cx="350700" cy="1384200"/>
          </a:xfrm>
          <a:prstGeom prst="straightConnector1">
            <a:avLst/>
          </a:prstGeom>
          <a:noFill/>
          <a:ln cap="flat" cmpd="sng" w="76200">
            <a:solidFill>
              <a:srgbClr val="F8200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2" name="Google Shape;162;p33"/>
          <p:cNvCxnSpPr>
            <a:endCxn id="157" idx="0"/>
          </p:cNvCxnSpPr>
          <p:nvPr/>
        </p:nvCxnSpPr>
        <p:spPr>
          <a:xfrm>
            <a:off x="8634301" y="2818204"/>
            <a:ext cx="106200" cy="1399200"/>
          </a:xfrm>
          <a:prstGeom prst="straightConnector1">
            <a:avLst/>
          </a:prstGeom>
          <a:noFill/>
          <a:ln cap="flat" cmpd="sng" w="76200">
            <a:solidFill>
              <a:srgbClr val="F8200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4"/>
          <p:cNvPicPr preferRelativeResize="0"/>
          <p:nvPr/>
        </p:nvPicPr>
        <p:blipFill rotWithShape="1">
          <a:blip r:embed="rId3">
            <a:alphaModFix/>
          </a:blip>
          <a:srcRect b="0" l="0" r="68704" t="753"/>
          <a:stretch/>
        </p:blipFill>
        <p:spPr>
          <a:xfrm>
            <a:off x="7315630" y="0"/>
            <a:ext cx="487636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3806" y="839927"/>
            <a:ext cx="2574871" cy="109133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4"/>
          <p:cNvSpPr txBox="1"/>
          <p:nvPr/>
        </p:nvSpPr>
        <p:spPr>
          <a:xfrm>
            <a:off x="427464" y="221224"/>
            <a:ext cx="3469979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Formularios</a:t>
            </a:r>
            <a:endParaRPr b="0" i="0" sz="1400" u="none" cap="none" strike="noStrike">
              <a:solidFill>
                <a:srgbClr val="181E4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91576" y="4926736"/>
            <a:ext cx="2574871" cy="1091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4"/>
          <p:cNvSpPr txBox="1"/>
          <p:nvPr/>
        </p:nvSpPr>
        <p:spPr>
          <a:xfrm flipH="1">
            <a:off x="4371210" y="3998295"/>
            <a:ext cx="344957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El atributo </a:t>
            </a:r>
            <a:r>
              <a:rPr b="0" i="0" lang="es-CO" sz="1600" u="none" cap="none" strike="noStrike">
                <a:solidFill>
                  <a:srgbClr val="181E4B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autocomplete</a:t>
            </a:r>
            <a:r>
              <a:rPr b="0" i="0" lang="es-CO" sz="16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 indica el valor </a:t>
            </a:r>
            <a:r>
              <a:rPr b="0" i="0" lang="es-CO" sz="1600" u="none" cap="none" strike="noStrike">
                <a:solidFill>
                  <a:srgbClr val="181E4B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off</a:t>
            </a:r>
            <a:r>
              <a:rPr b="0" i="0" lang="es-CO" sz="16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. Por defecto, este atributo está a </a:t>
            </a:r>
            <a:r>
              <a:rPr b="0" i="0" lang="es-CO" sz="1600" u="none" cap="none" strike="noStrike">
                <a:solidFill>
                  <a:srgbClr val="181E4B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on</a:t>
            </a:r>
            <a:r>
              <a:rPr b="0" i="0" lang="es-CO" sz="16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. Desactivado, todos los campos del formulario no mostrarán sugerencias anteriores de autocompletado.</a:t>
            </a:r>
            <a:endParaRPr b="0" i="0" sz="1600" u="none" cap="none" strike="noStrike">
              <a:solidFill>
                <a:srgbClr val="181E4B"/>
              </a:solidFill>
              <a:highlight>
                <a:srgbClr val="FF00FF"/>
              </a:highlight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3" name="Google Shape;173;p34"/>
          <p:cNvSpPr txBox="1"/>
          <p:nvPr/>
        </p:nvSpPr>
        <p:spPr>
          <a:xfrm flipH="1">
            <a:off x="8685446" y="4032180"/>
            <a:ext cx="2079764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6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El atributo </a:t>
            </a:r>
            <a:r>
              <a:rPr b="0" i="0" lang="es-CO" sz="1600" u="none" cap="none" strike="noStrike">
                <a:solidFill>
                  <a:srgbClr val="181E4B"/>
                </a:solidFill>
                <a:highlight>
                  <a:srgbClr val="FF00FF"/>
                </a:highlight>
                <a:latin typeface="Ubuntu"/>
                <a:ea typeface="Ubuntu"/>
                <a:cs typeface="Ubuntu"/>
                <a:sym typeface="Ubuntu"/>
              </a:rPr>
              <a:t>novalidate </a:t>
            </a:r>
            <a:r>
              <a:rPr b="0" i="0" lang="es-CO" sz="16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hará que el usuario pueda saltarse todas las validaciones HTML del mismo.</a:t>
            </a:r>
            <a:endParaRPr b="0" i="0" sz="16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4" name="Google Shape;174;p34"/>
          <p:cNvSpPr txBox="1"/>
          <p:nvPr/>
        </p:nvSpPr>
        <p:spPr>
          <a:xfrm>
            <a:off x="427464" y="814818"/>
            <a:ext cx="62359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(El formulario en sí mismo no contiene elementos visibles en su interior)</a:t>
            </a:r>
            <a:endParaRPr b="0" i="0" sz="14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75" name="Google Shape;175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1368" y="2177219"/>
            <a:ext cx="11794455" cy="9410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34"/>
          <p:cNvCxnSpPr>
            <a:endCxn id="173" idx="0"/>
          </p:cNvCxnSpPr>
          <p:nvPr/>
        </p:nvCxnSpPr>
        <p:spPr>
          <a:xfrm flipH="1">
            <a:off x="9725328" y="2771280"/>
            <a:ext cx="285300" cy="1260900"/>
          </a:xfrm>
          <a:prstGeom prst="straightConnector1">
            <a:avLst/>
          </a:prstGeom>
          <a:noFill/>
          <a:ln cap="flat" cmpd="sng" w="76200">
            <a:solidFill>
              <a:srgbClr val="F8200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7" name="Google Shape;177;p34"/>
          <p:cNvCxnSpPr>
            <a:endCxn id="172" idx="0"/>
          </p:cNvCxnSpPr>
          <p:nvPr/>
        </p:nvCxnSpPr>
        <p:spPr>
          <a:xfrm flipH="1">
            <a:off x="6095999" y="2870895"/>
            <a:ext cx="814500" cy="1127400"/>
          </a:xfrm>
          <a:prstGeom prst="straightConnector1">
            <a:avLst/>
          </a:prstGeom>
          <a:noFill/>
          <a:ln cap="flat" cmpd="sng" w="76200">
            <a:solidFill>
              <a:srgbClr val="F8200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"/>
          <p:cNvPicPr preferRelativeResize="0"/>
          <p:nvPr/>
        </p:nvPicPr>
        <p:blipFill rotWithShape="1">
          <a:blip r:embed="rId3">
            <a:alphaModFix/>
          </a:blip>
          <a:srcRect b="0" l="0" r="5904" t="0"/>
          <a:stretch/>
        </p:blipFill>
        <p:spPr>
          <a:xfrm>
            <a:off x="7039133" y="4314956"/>
            <a:ext cx="5152867" cy="254304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"/>
          <p:cNvSpPr txBox="1"/>
          <p:nvPr/>
        </p:nvSpPr>
        <p:spPr>
          <a:xfrm>
            <a:off x="254000" y="116812"/>
            <a:ext cx="4319618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Formularios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"/>
          <p:cNvSpPr/>
          <p:nvPr/>
        </p:nvSpPr>
        <p:spPr>
          <a:xfrm>
            <a:off x="0" y="2804160"/>
            <a:ext cx="254000" cy="624840"/>
          </a:xfrm>
          <a:prstGeom prst="rect">
            <a:avLst/>
          </a:prstGeom>
          <a:solidFill>
            <a:srgbClr val="6B5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"/>
          <p:cNvSpPr/>
          <p:nvPr/>
        </p:nvSpPr>
        <p:spPr>
          <a:xfrm>
            <a:off x="0" y="3728720"/>
            <a:ext cx="254000" cy="1219200"/>
          </a:xfrm>
          <a:prstGeom prst="rect">
            <a:avLst/>
          </a:prstGeom>
          <a:solidFill>
            <a:srgbClr val="EAA2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3"/>
          <p:cNvSpPr/>
          <p:nvPr/>
        </p:nvSpPr>
        <p:spPr>
          <a:xfrm>
            <a:off x="0" y="5334000"/>
            <a:ext cx="254000" cy="762000"/>
          </a:xfrm>
          <a:prstGeom prst="rect">
            <a:avLst/>
          </a:prstGeom>
          <a:solidFill>
            <a:srgbClr val="E6CA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5422" y="4514585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92107" y="549502"/>
            <a:ext cx="724829" cy="208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0" name="Google Shape;190;p3"/>
          <p:cNvGraphicFramePr/>
          <p:nvPr/>
        </p:nvGraphicFramePr>
        <p:xfrm>
          <a:off x="2032000" y="130428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{6F6F1354-B00B-4CB6-B3F2-954EB3E862FD}</a:tableStyleId>
              </a:tblPr>
              <a:tblGrid>
                <a:gridCol w="2709325"/>
                <a:gridCol w="2709325"/>
                <a:gridCol w="27093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Información a obtener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Ejemplos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Etiqueta y atributo a utilizar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7"/>
                        </a:rPr>
                        <a:t>Información de texto corto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Nombres, apellidos, textos cortos...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&lt;input&gt;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8"/>
                        </a:rPr>
                        <a:t>Información de texto largo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Comentarios, observaciones...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&lt;textarea&gt;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9"/>
                        </a:rPr>
                        <a:t>Números o cantidades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Edades, precios, cuantías...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&lt;input type="number"&gt; ó &lt;input type="range"&gt;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10"/>
                        </a:rPr>
                        <a:t>Fechas u horas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Fecha de nacimiento, inicio de evento...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&lt;input type="date"&gt; o derivados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11"/>
                        </a:rPr>
                        <a:t>Verdadero/falso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Si/No, Opción A/B, ON/OFF...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&lt;input type="checkbox"&gt;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12"/>
                        </a:rPr>
                        <a:t>Opción única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(Elegir una opción de 2 ó más posibles)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&lt;input type="radio"&gt; ó &lt;select&gt;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13"/>
                        </a:rPr>
                        <a:t>Varias opciones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(Elegir varias opciones de 2 ó más posibles)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&lt;select multiple&gt; ó &lt;input type="checkbox"&gt;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14"/>
                        </a:rPr>
                        <a:t>Opción única abierta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(Elegir una opción o indicar una propia)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&lt;datalist&gt;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15"/>
                        </a:rPr>
                        <a:t>Selección de color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(Escoger un color o tonalidad)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&lt;input type="color"&gt;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16"/>
                        </a:rPr>
                        <a:t>Selección de archivo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(Escoger un archivo para enviar)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&lt;input type="file"&gt;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Riwi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B5CFF"/>
      </a:accent1>
      <a:accent2>
        <a:srgbClr val="5ACBA3"/>
      </a:accent2>
      <a:accent3>
        <a:srgbClr val="E5CA51"/>
      </a:accent3>
      <a:accent4>
        <a:srgbClr val="E9A1FC"/>
      </a:accent4>
      <a:accent5>
        <a:srgbClr val="FE654F"/>
      </a:accent5>
      <a:accent6>
        <a:srgbClr val="171E4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2023-04-19T20:56:41Z</dcterms:created>
  <dc:creator>Alejandra Maria Martinez Ocampo</dc:creator>
</cp:coreProperties>
</file>